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85" r:id="rId5"/>
    <p:sldId id="258" r:id="rId6"/>
    <p:sldId id="286" r:id="rId7"/>
    <p:sldId id="281" r:id="rId8"/>
    <p:sldId id="282" r:id="rId9"/>
    <p:sldId id="283" r:id="rId10"/>
    <p:sldId id="287" r:id="rId11"/>
    <p:sldId id="284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1" r:id="rId20"/>
    <p:sldId id="272" r:id="rId21"/>
    <p:sldId id="267" r:id="rId22"/>
    <p:sldId id="268" r:id="rId23"/>
    <p:sldId id="269" r:id="rId24"/>
    <p:sldId id="270" r:id="rId25"/>
    <p:sldId id="274" r:id="rId26"/>
    <p:sldId id="276" r:id="rId27"/>
    <p:sldId id="275" r:id="rId28"/>
    <p:sldId id="277" r:id="rId29"/>
    <p:sldId id="257" r:id="rId30"/>
    <p:sldId id="288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A7D99EB4-6E60-419B-BA2D-D1DD436EB8AF}"/>
    <pc:docChg chg="modSld">
      <pc:chgData name="Thomas Noordeloos" userId="df9f46e9-7760-4f6a-814f-9e8180d7b46a" providerId="ADAL" clId="{A7D99EB4-6E60-419B-BA2D-D1DD436EB8AF}" dt="2022-09-27T11:49:28.219" v="0" actId="20577"/>
      <pc:docMkLst>
        <pc:docMk/>
      </pc:docMkLst>
      <pc:sldChg chg="modSp mod">
        <pc:chgData name="Thomas Noordeloos" userId="df9f46e9-7760-4f6a-814f-9e8180d7b46a" providerId="ADAL" clId="{A7D99EB4-6E60-419B-BA2D-D1DD436EB8AF}" dt="2022-09-27T11:49:28.219" v="0" actId="20577"/>
        <pc:sldMkLst>
          <pc:docMk/>
          <pc:sldMk cId="1914404811" sldId="285"/>
        </pc:sldMkLst>
        <pc:spChg chg="mod">
          <ac:chgData name="Thomas Noordeloos" userId="df9f46e9-7760-4f6a-814f-9e8180d7b46a" providerId="ADAL" clId="{A7D99EB4-6E60-419B-BA2D-D1DD436EB8AF}" dt="2022-09-27T11:49:28.219" v="0" actId="20577"/>
          <ac:spMkLst>
            <pc:docMk/>
            <pc:sldMk cId="1914404811" sldId="285"/>
            <ac:spMk id="6" creationId="{81B96BA2-902A-4078-8942-E8A2417A9A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18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ngehonden.com/" TargetMode="External"/><Relationship Id="rId2" Type="http://schemas.openxmlformats.org/officeDocument/2006/relationships/hyperlink" Target="http://www.kennisbanksocialeinnovatie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nl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RandR_SocialInnovators/htrpres-2013v3-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– De leefbare stad</a:t>
            </a:r>
            <a:endParaRPr lang="nl-NL" sz="440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405960" y="1727561"/>
            <a:ext cx="6380871" cy="255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3 invalshoeken van innovatie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Waarom innovatie?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Opdracht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39088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569178" y="1727561"/>
            <a:ext cx="836782" cy="701959"/>
          </a:xfrm>
          <a:prstGeom prst="rect">
            <a:avLst/>
          </a:prstGeom>
        </p:spPr>
      </p:pic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102443F0-4B0A-4766-B48C-2B2DD651BDD0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Adviesrapport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Pecha</a:t>
            </a: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</a:t>
            </a:r>
            <a:endParaRPr lang="nl-NL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AED41D-8413-4121-ACBA-76901A75D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BBCFEF78-292D-4B40-8144-4C849A79D625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97287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b="1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rPr>
              <a:t>Onderzoeksopzet​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b="1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rPr>
              <a:t>Theoretisch kader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b="1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rPr>
              <a:t> Burgerparticipatie​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 Onderzoeksresultaten- en advies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4FF07C3-0B85-4A60-BE0E-2BB8E7FE2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NNOVATIE      DE KENMERKEN VAN INNOVATIE            het kent meerdere VORMENaanpassen | vernieuwen | verander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4" y="304800"/>
            <a:ext cx="7614159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47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NOV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4" y="266700"/>
            <a:ext cx="7732569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6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NOV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68300"/>
            <a:ext cx="7580328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6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NOVATIE      DE KENMERKEN VAN INNOVATIE    het kent meerdere INVALSHOEKENINVALSHOEK         STRATEGISCHE !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4" y="279400"/>
            <a:ext cx="7715653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5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NNOVATIE      DE KENMERKEN VAN INNOVATIE    het kent meerdere INVALSHOEKENINVALSHOEK                      PRODUCT LEADER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4" y="248754"/>
            <a:ext cx="7705725" cy="578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4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NOVATIE         DE KENMERKEN VAN INNOVATIE    het kent meerdere INVALSHOEKEN                 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368300"/>
            <a:ext cx="7512665" cy="5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4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AROM[SOCIALE] INNOVATIE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4" y="417512"/>
            <a:ext cx="7483475" cy="56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76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4/7                    ECONOMIE                                            versnelling in       CRISIS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03" y="365124"/>
            <a:ext cx="7576598" cy="56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4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RISIS                   het OUDE DENKEN (Tayloriaans en op doelmatigheidï¬nanciÃ«le,         ingestoken heeft niet volda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4" y="368300"/>
            <a:ext cx="7546497" cy="56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835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nsen willen 24/7 met elkaar in                  verbinding kunnen staan                  De klant kan en wil 24/7 (in)k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493498"/>
            <a:ext cx="7362825" cy="55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F3B286BA-F464-4EF2-B451-BD6C34FFFA3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/>
              <a:t>Het advies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3510B42-B8AE-4D2B-9E74-B77FF4D54141}"/>
              </a:ext>
            </a:extLst>
          </p:cNvPr>
          <p:cNvSpPr txBox="1">
            <a:spLocks/>
          </p:cNvSpPr>
          <p:nvPr/>
        </p:nvSpPr>
        <p:spPr>
          <a:xfrm>
            <a:off x="838200" y="4747824"/>
            <a:ext cx="884448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nl-NL" sz="2400" dirty="0"/>
              <a:t>Jullie uiteindelijke advies moet </a:t>
            </a:r>
            <a:r>
              <a:rPr lang="nl-NL" sz="2400" b="1" dirty="0"/>
              <a:t>innovatief</a:t>
            </a:r>
            <a:r>
              <a:rPr lang="nl-NL" sz="2400" dirty="0"/>
              <a:t> zijn waarbij </a:t>
            </a:r>
            <a:r>
              <a:rPr lang="nl-NL" sz="2400" b="1" dirty="0"/>
              <a:t>participatie</a:t>
            </a:r>
            <a:r>
              <a:rPr lang="nl-NL" sz="2400" dirty="0"/>
              <a:t> van de stakeholders een belangrijk onderdeel is. Maar wat is innovatie en waarom is innovatie juist nu zo belangrijk?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E793A7A-02A2-944D-D3E6-22F93D5CC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15" y="2110176"/>
            <a:ext cx="4981370" cy="23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CTanders werken,   Tijd, plaats &amp; collega                 onafhankelijk werkenmeedenken &amp;      is voor een steeds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382283"/>
            <a:ext cx="7477125" cy="56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95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ntgroening vergrijzingARBEIDSPOTENTIEEL      versusARBEIDSPARTICIP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4" y="330200"/>
            <a:ext cx="7631075" cy="5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4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RUG SLAAN TUSSEN GENERATIES             generatie              1940-55                      1955-70                 1970-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04800"/>
            <a:ext cx="7664906" cy="57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2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UURZAAMHEID       SOCIAAAL ECONOMISCHE             ECOLOGISCHE          DUURZAAMHEID                 DUURZAAMHEID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42900"/>
            <a:ext cx="7580328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2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AMENLEVING              CONNECT               FOLLOW                 LEARN               INSPIR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4" y="393700"/>
            <a:ext cx="7428087" cy="55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95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ET SOCIALE INNOVATIE GROEIMODEL DE TRANSFORMATIE:     van         OP RENDEMENT + GROEI                 GERICHT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508000"/>
            <a:ext cx="7343509" cy="55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6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0725" cy="132556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9FBF4-CC7E-4763-94FB-BE8054F674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 d.m.v. deskresearch welke ontwikkelingen plaatsvinden op gebied van (sociale) innovatie. 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www.kennisbanksocialeinnovatie.nl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een mooi beginpunt. Daarnaast kan je via 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www.jongehonden.com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interessante projecten rondom sociale innovatie vinden én natuurlijk onze grote vriend 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www.google.nl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endParaRPr lang="nl-NL" sz="18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 welke (sociale) innovaties passen bij jullie casus.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 toe hoe de gekozen innovatie participatie kan versterken. 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i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op! Bewaar je bevindingen goed, deze kan je gebruiken bij </a:t>
            </a:r>
            <a:r>
              <a:rPr lang="nl-NL" sz="2000" b="1" i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3 ‘Onderzoeksresultaten en advies’ </a:t>
            </a:r>
          </a:p>
          <a:p>
            <a:pPr marL="0" indent="0">
              <a:buNone/>
            </a:pPr>
            <a:endParaRPr lang="nl-NL" sz="20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32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0725" cy="132556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6EFB94-1C9C-99A8-80AA-824268E07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60" y="1330203"/>
            <a:ext cx="5319778" cy="442875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0EF268D-0265-503B-36CB-0EDCEEE23585}"/>
              </a:ext>
            </a:extLst>
          </p:cNvPr>
          <p:cNvSpPr txBox="1">
            <a:spLocks/>
          </p:cNvSpPr>
          <p:nvPr/>
        </p:nvSpPr>
        <p:spPr>
          <a:xfrm>
            <a:off x="556846" y="187837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Zoekterm </a:t>
            </a:r>
            <a:r>
              <a:rPr lang="nl-NL" sz="20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‘innovatie afval’ </a:t>
            </a: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Google</a:t>
            </a:r>
          </a:p>
        </p:txBody>
      </p:sp>
    </p:spTree>
    <p:extLst>
      <p:ext uri="{BB962C8B-B14F-4D97-AF65-F5344CB8AC3E}">
        <p14:creationId xmlns:p14="http://schemas.microsoft.com/office/powerpoint/2010/main" val="43484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2000" y="1738313"/>
            <a:ext cx="10668000" cy="2330449"/>
          </a:xfrm>
        </p:spPr>
        <p:txBody>
          <a:bodyPr anchor="t">
            <a:normAutofit fontScale="90000"/>
          </a:bodyPr>
          <a:lstStyle/>
          <a:p>
            <a:r>
              <a:rPr lang="nl-NL" sz="4400" dirty="0"/>
              <a:t>Les Sociale Innovatie</a:t>
            </a:r>
            <a:br>
              <a:rPr lang="nl-NL" sz="4400" dirty="0"/>
            </a:br>
            <a:br>
              <a:rPr lang="nl-NL" sz="4400" dirty="0"/>
            </a:br>
            <a:r>
              <a:rPr lang="nl-NL" sz="2400" dirty="0"/>
              <a:t>Met dank aan </a:t>
            </a:r>
            <a:br>
              <a:rPr lang="nl-NL" sz="2400" dirty="0"/>
            </a:br>
            <a:r>
              <a:rPr lang="nl-NL" sz="3600" b="1" dirty="0"/>
              <a:t>R&amp;R </a:t>
            </a:r>
            <a:r>
              <a:rPr lang="nl-NL" sz="3600" b="1" dirty="0" err="1"/>
              <a:t>Social</a:t>
            </a:r>
            <a:r>
              <a:rPr lang="nl-NL" sz="3600" b="1" dirty="0"/>
              <a:t> Innovators</a:t>
            </a:r>
            <a:br>
              <a:rPr lang="nl-NL" sz="3600" b="1" dirty="0"/>
            </a:br>
            <a:endParaRPr lang="nl-NL" sz="2400" dirty="0"/>
          </a:p>
        </p:txBody>
      </p:sp>
      <p:sp>
        <p:nvSpPr>
          <p:cNvPr id="2" name="Rechthoek 1"/>
          <p:cNvSpPr/>
          <p:nvPr/>
        </p:nvSpPr>
        <p:spPr>
          <a:xfrm>
            <a:off x="2019300" y="556963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Voor de volledige presentatie:</a:t>
            </a:r>
          </a:p>
          <a:p>
            <a:r>
              <a:rPr lang="nl-NL" i="1" dirty="0">
                <a:hlinkClick r:id="rId2"/>
              </a:rPr>
              <a:t>https://www.slideshare.net/RandR_SocialInnovators/htrpres-2013v3-w</a:t>
            </a:r>
            <a:r>
              <a:rPr lang="nl-NL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74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innovatie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BAC3D-59A1-4AE2-920B-11355FFE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560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l-NL" sz="3200" i="1" dirty="0">
                <a:solidFill>
                  <a:srgbClr val="0070C0"/>
                </a:solidFill>
              </a:rPr>
              <a:t>“Een verzamelnaam voor hedendaagse initiatieven van mensen en organisaties gericht op innovatieve oplossingen voor maatschappelijke vraagstukken”</a:t>
            </a:r>
          </a:p>
          <a:p>
            <a:pPr algn="ct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635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innovatie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BAC3D-59A1-4AE2-920B-11355FFE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5608"/>
          </a:xfrm>
        </p:spPr>
        <p:txBody>
          <a:bodyPr anchor="ctr"/>
          <a:lstStyle/>
          <a:p>
            <a:pPr marL="0" indent="0">
              <a:buNone/>
            </a:pPr>
            <a:r>
              <a:rPr lang="nl-NL" dirty="0"/>
              <a:t>Samenvattend: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is een ‘containerbegrip’</a:t>
            </a:r>
          </a:p>
          <a:p>
            <a:r>
              <a:rPr lang="nl-NL" dirty="0"/>
              <a:t>Het heeft altijd met mensen / maatschappij te maken</a:t>
            </a:r>
          </a:p>
          <a:p>
            <a:r>
              <a:rPr lang="nl-NL" dirty="0"/>
              <a:t>Het draait om vernieuwing en verbetering</a:t>
            </a:r>
          </a:p>
          <a:p>
            <a:r>
              <a:rPr lang="nl-NL" dirty="0"/>
              <a:t>Co-creatie is een vereiste</a:t>
            </a:r>
          </a:p>
          <a:p>
            <a:pPr algn="ct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458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sociale innovatie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46B509-6A4B-4747-BC9A-9C8F06C76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911" y="1690688"/>
            <a:ext cx="2030627" cy="856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A37F63F-6201-45E2-B052-8BBDE49C2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911" y="2729608"/>
            <a:ext cx="2030627" cy="3005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Granny&amp;#39;s Finest">
            <a:extLst>
              <a:ext uri="{FF2B5EF4-FFF2-40B4-BE49-F238E27FC236}">
                <a16:creationId xmlns:a16="http://schemas.microsoft.com/office/drawing/2014/main" id="{29B0E611-85AC-4D5D-A50D-B3CD1EE4F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40" y="1690688"/>
            <a:ext cx="5720483" cy="4043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614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sociale innovatie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C4903D-CB9D-41D3-8D6D-F6730F5D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263" y="1754378"/>
            <a:ext cx="6669473" cy="4357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008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MEERWAARDE VAN SOCIALE INNOVATIE          voor mensen, merk, organisatie &amp; samenleving      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39712"/>
            <a:ext cx="7807325" cy="58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1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NOVATIE        WAT IS INNOVATIE EIGENLIJK?              een relatie leggen tussenWAT   IS versus WAT ZOU MOETEN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64658"/>
            <a:ext cx="7667626" cy="57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168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47a28104-336f-447d-946e-e305ac2bcd47"/>
    <ds:schemaRef ds:uri="http://schemas.microsoft.com/office/infopath/2007/PartnerControls"/>
    <ds:schemaRef ds:uri="http://schemas.openxmlformats.org/package/2006/metadata/core-properties"/>
    <ds:schemaRef ds:uri="34354c1b-6b8c-435b-ad50-990538c19557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6E6A13-B273-4F6E-81C1-CD49E1FF35F6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288</Words>
  <Application>Microsoft Office PowerPoint</Application>
  <PresentationFormat>Breedbeeld</PresentationFormat>
  <Paragraphs>51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Les Sociale Innovatie  Met dank aan  R&amp;R Social Innovators </vt:lpstr>
      <vt:lpstr>Sociale innovatie</vt:lpstr>
      <vt:lpstr>Sociale innovatie</vt:lpstr>
      <vt:lpstr>Voorbeelden van sociale innovatie</vt:lpstr>
      <vt:lpstr>Voorbeelden van sociale innovatie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</cp:revision>
  <dcterms:created xsi:type="dcterms:W3CDTF">2021-07-07T07:37:45Z</dcterms:created>
  <dcterms:modified xsi:type="dcterms:W3CDTF">2022-09-27T11:49:37Z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